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9" r:id="rId5"/>
    <p:sldId id="259" r:id="rId6"/>
    <p:sldId id="270" r:id="rId7"/>
    <p:sldId id="260" r:id="rId8"/>
    <p:sldId id="271" r:id="rId9"/>
    <p:sldId id="261" r:id="rId10"/>
    <p:sldId id="262" r:id="rId11"/>
    <p:sldId id="272" r:id="rId12"/>
    <p:sldId id="263" r:id="rId13"/>
    <p:sldId id="273" r:id="rId14"/>
    <p:sldId id="264" r:id="rId15"/>
    <p:sldId id="274" r:id="rId16"/>
    <p:sldId id="265" r:id="rId17"/>
    <p:sldId id="266" r:id="rId18"/>
    <p:sldId id="275" r:id="rId19"/>
    <p:sldId id="267" r:id="rId20"/>
    <p:sldId id="278" r:id="rId21"/>
    <p:sldId id="277" r:id="rId22"/>
    <p:sldId id="276" r:id="rId23"/>
    <p:sldId id="268" r:id="rId2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7F02043E-5AFD-4B88-B667-7E9428597008}">
          <p14:sldIdLst>
            <p14:sldId id="256"/>
            <p14:sldId id="257"/>
            <p14:sldId id="258"/>
            <p14:sldId id="269"/>
            <p14:sldId id="259"/>
            <p14:sldId id="270"/>
            <p14:sldId id="260"/>
            <p14:sldId id="271"/>
            <p14:sldId id="261"/>
            <p14:sldId id="262"/>
            <p14:sldId id="272"/>
            <p14:sldId id="263"/>
            <p14:sldId id="273"/>
            <p14:sldId id="264"/>
            <p14:sldId id="274"/>
            <p14:sldId id="265"/>
            <p14:sldId id="266"/>
            <p14:sldId id="275"/>
            <p14:sldId id="267"/>
            <p14:sldId id="278"/>
            <p14:sldId id="277"/>
            <p14:sldId id="276"/>
            <p14:sldId id="268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33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F32733-A68F-491F-AEA0-DDBDD2CCE4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90031D5-F35D-A7DF-2481-E8F7C3A557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6B047FA-2793-C297-5439-08031283ED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3EDBD-6400-4EC5-AFB9-061A44DE24D5}" type="datetimeFigureOut">
              <a:rPr lang="ru-RU" smtClean="0"/>
              <a:t>11.10.2024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97622AD-CEB9-6159-889F-FD5F23CB0F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13211BA-24C3-EBE1-8EDD-AFD54A0960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42D24-ED73-4549-B262-397A53C3AF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4719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A044DA-62CD-C291-9DD1-6A2E65F34A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101A9B1-6289-75D6-67B8-F802DBB61B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6E09FE7-824F-6E31-C367-B5E5D1A174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3EDBD-6400-4EC5-AFB9-061A44DE24D5}" type="datetimeFigureOut">
              <a:rPr lang="ru-RU" smtClean="0"/>
              <a:t>11.10.2024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57D9E1F-004F-F016-B465-BF3E15B38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371D4F5-FE05-1314-29E2-C85054F1BE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42D24-ED73-4549-B262-397A53C3AF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7416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A6CE93-35C4-E55C-A568-C2F5125A91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316C93A-2238-474A-BCE6-570E4D55D9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4F3A5EC-029D-6653-0758-F8B05064B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3EDBD-6400-4EC5-AFB9-061A44DE24D5}" type="datetimeFigureOut">
              <a:rPr lang="ru-RU" smtClean="0"/>
              <a:t>11.10.2024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12C3E89-043F-46CB-DA32-9B8F90C85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D822A1E-8516-DD30-DC04-9E8979AEF4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42D24-ED73-4549-B262-397A53C3AF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59931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D02EE1-662E-3FA0-B398-773EBB202D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36CACFB-A9C1-6EFE-D22D-0C3E9AE729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51A4989-7BE3-C4DE-A9C9-220B138EED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4C335C0-9A46-4BCB-A6EE-77157B7EA7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3EDBD-6400-4EC5-AFB9-061A44DE24D5}" type="datetimeFigureOut">
              <a:rPr lang="ru-RU" smtClean="0"/>
              <a:t>11.10.2024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A9FD26F-BA7E-6F34-EBD5-C0D179E9B0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6170E92-6F4C-094B-4143-60583919CF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42D24-ED73-4549-B262-397A53C3AF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1202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83E27B-F065-906A-B44D-9E47C1B65B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04267BA-797A-AD03-FC30-6A3B88562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0F2A2AA-BEE8-A49D-4EB2-93EE0992E0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186C21AF-74D1-7845-CF99-FB67770458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EBC05B19-CEBB-4E2F-42DF-C5AADD0CD2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3C11E8F5-196E-CB99-8262-FD918FF9B8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3EDBD-6400-4EC5-AFB9-061A44DE24D5}" type="datetimeFigureOut">
              <a:rPr lang="ru-RU" smtClean="0"/>
              <a:t>11.10.2024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04D7B970-BDDB-6DE6-A7D2-03D3DD242C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E88B249A-D219-D75F-8718-5FE02DD880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42D24-ED73-4549-B262-397A53C3AF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49396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921B00-8F65-396C-B716-8B0B9E92EA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91D4527E-5A9A-97EF-CCBA-F805425855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3EDBD-6400-4EC5-AFB9-061A44DE24D5}" type="datetimeFigureOut">
              <a:rPr lang="ru-RU" smtClean="0"/>
              <a:t>11.10.2024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8510FDA2-349D-1B8B-AFB3-86CECC02E7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CCE0B13-ADC7-4CE9-658B-1409C6742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42D24-ED73-4549-B262-397A53C3AF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82656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F97E1DC5-31BB-232E-CBA1-5A644DDF23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3EDBD-6400-4EC5-AFB9-061A44DE24D5}" type="datetimeFigureOut">
              <a:rPr lang="ru-RU" smtClean="0"/>
              <a:t>11.10.2024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D28847EE-BF12-1094-0803-6C63F65B18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17DB7E08-3824-92E3-CAC1-CEB2FFC1B1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42D24-ED73-4549-B262-397A53C3AF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59041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968172D-AA11-4D3A-000D-69404DB9F7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9E1B32E-81D9-A786-94C7-7A311CD67A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26BBB32-5483-B618-DEE9-A4B0ECFCF3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EA494B8-AF73-3EF8-FD02-5522491AA8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3EDBD-6400-4EC5-AFB9-061A44DE24D5}" type="datetimeFigureOut">
              <a:rPr lang="ru-RU" smtClean="0"/>
              <a:t>11.10.2024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3E51B1F-E5BE-4B25-713B-844C627DC8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0CE926C-7FC5-08FA-203A-1106726E74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42D24-ED73-4549-B262-397A53C3AF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88077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8770FD-58D3-70DB-39FF-415771B163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91018FA-5154-CC93-5586-9574921FF80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D428B10-E5AC-DA82-F08C-323C3F8AD3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91C71F8-2730-A498-A541-64A6325C1D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3EDBD-6400-4EC5-AFB9-061A44DE24D5}" type="datetimeFigureOut">
              <a:rPr lang="ru-RU" smtClean="0"/>
              <a:t>11.10.2024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6DCA12F-65AE-BFE3-5DC1-C8FD04F287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F6F16C9-C124-F7F3-5A75-BF4E78131C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42D24-ED73-4549-B262-397A53C3AF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9213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B19B51B-BFFE-7CED-275B-2BF59032D9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A2B18A2-490F-5B01-1087-F1A7855F72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9CB6515-32A7-EA5A-F7B5-CDE1A89D4C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3EDBD-6400-4EC5-AFB9-061A44DE24D5}" type="datetimeFigureOut">
              <a:rPr lang="ru-RU" smtClean="0"/>
              <a:t>11.10.2024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FD558D5-6BF2-AE97-7706-2A19A9FBEC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C8DAE54-8249-0B02-868E-AC17ECE415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42D24-ED73-4549-B262-397A53C3AF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40920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5B3C240-3745-70C6-B87E-D6ADAF9B6C5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19FA055-B526-D8C5-7A51-127C6A0768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EE87B6D-0599-C356-9A32-456EAE1166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3EDBD-6400-4EC5-AFB9-061A44DE24D5}" type="datetimeFigureOut">
              <a:rPr lang="ru-RU" smtClean="0"/>
              <a:t>11.10.2024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B5CE9B6-4100-1863-54DC-208972B21A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26364E0-BE00-94A1-F09E-9F67D090D9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42D24-ED73-4549-B262-397A53C3AF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74026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FA64EBA-31CD-344C-2BCE-EDCA69A65A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DFEC6E1-A2B2-16B5-4B79-32164D77EA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7BB871-4022-BBFC-006B-0A221E6BDF5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43EDBD-6400-4EC5-AFB9-061A44DE24D5}" type="datetimeFigureOut">
              <a:rPr lang="ru-RU" smtClean="0"/>
              <a:t>11.10.2024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02408BB-20F0-A1E4-2D3B-23D24020FF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8C053BA-CB22-297F-19EF-BF8A484BD8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642D24-ED73-4549-B262-397A53C3AF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0787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5D1F3F-9562-0DBD-01B4-3EA728472DB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ЛИС «КСАМУ»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7F011F5-B5DE-C193-B704-005A0FCB4E6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Автоматизация процессов клинико-диагностической лаборатории</a:t>
            </a:r>
          </a:p>
        </p:txBody>
      </p:sp>
    </p:spTree>
    <p:extLst>
      <p:ext uri="{BB962C8B-B14F-4D97-AF65-F5344CB8AC3E}">
        <p14:creationId xmlns:p14="http://schemas.microsoft.com/office/powerpoint/2010/main" val="11855657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3DC009-390B-01C7-C577-CB2368A498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466864"/>
            <a:ext cx="10515600" cy="962441"/>
          </a:xfrm>
        </p:spPr>
        <p:txBody>
          <a:bodyPr/>
          <a:lstStyle/>
          <a:p>
            <a:r>
              <a:rPr lang="ru-RU" dirty="0"/>
              <a:t>Автоматизируемые процессы: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CA56D00-EC83-1A98-C6CF-ED61F21028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1793289"/>
            <a:ext cx="10515600" cy="4296361"/>
          </a:xfrm>
        </p:spPr>
        <p:txBody>
          <a:bodyPr>
            <a:normAutofit fontScale="92500" lnSpcReduction="1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/>
              <a:t>Оформление направлений на лабораторные исследования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/>
              <a:t>Распределение нагрузки на процедурные кабинеты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/>
              <a:t>Регистрация взятия биоматериала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/>
              <a:t>Маркировка проб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/>
              <a:t>Внесение результатов исследований с помощью сводов, модулей цитологии и микробиологии.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/>
              <a:t>Импорт результатов с анализаторов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/>
              <a:t>Автоматическое определение норм и интерпретация результатов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/>
              <a:t>Оформление протоколов лабораторных исследований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/>
              <a:t>Интеграция с внешними лабораториями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/>
              <a:t>Формирование отчётности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6967295-E5B5-34D5-230F-0A4108F1E4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3625" y="4476750"/>
            <a:ext cx="2238375" cy="238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0599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3DC009-390B-01C7-C577-CB2368A49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Оформление направлений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5316696D-09FA-A3DA-3B0F-CDE3BECA03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97492" y="1426960"/>
            <a:ext cx="8597016" cy="5092549"/>
          </a:xfr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74D5927-FD94-3441-9883-D5227A92C9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5642" y="4385568"/>
            <a:ext cx="2463553" cy="2463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9042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3DC009-390B-01C7-C577-CB2368A49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Оформление направлений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F050691-0BAE-B090-B1AC-5995B75341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Дата и время назначения</a:t>
            </a:r>
          </a:p>
          <a:p>
            <a:r>
              <a:rPr lang="ru-RU" dirty="0"/>
              <a:t>Тип оплаты для исследований</a:t>
            </a:r>
          </a:p>
          <a:p>
            <a:r>
              <a:rPr lang="ru-RU" dirty="0"/>
              <a:t>Отметка «</a:t>
            </a:r>
            <a:r>
              <a:rPr lang="en-US" dirty="0"/>
              <a:t>Cito</a:t>
            </a:r>
            <a:r>
              <a:rPr lang="ru-RU" dirty="0"/>
              <a:t>»</a:t>
            </a:r>
          </a:p>
          <a:p>
            <a:r>
              <a:rPr lang="ru-RU" dirty="0"/>
              <a:t>Направление в другую организацию</a:t>
            </a:r>
          </a:p>
          <a:p>
            <a:r>
              <a:rPr lang="ru-RU" dirty="0"/>
              <a:t>Отметка о взятии биоматериала</a:t>
            </a:r>
          </a:p>
          <a:p>
            <a:r>
              <a:rPr lang="ru-RU" dirty="0"/>
              <a:t>Признаки для автоматического определения норм</a:t>
            </a:r>
          </a:p>
          <a:p>
            <a:r>
              <a:rPr lang="ru-RU" dirty="0"/>
              <a:t>Выбор биоматериала</a:t>
            </a:r>
          </a:p>
          <a:p>
            <a:r>
              <a:rPr lang="ru-RU" dirty="0"/>
              <a:t>Дополнительная информация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81D754E-B4BB-1662-B9C7-D19CFBAF3F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5642" y="4385568"/>
            <a:ext cx="2463553" cy="2463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5964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3DC009-390B-01C7-C577-CB2368A49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Планировщик процедурных кабинетов</a:t>
            </a:r>
          </a:p>
        </p:txBody>
      </p:sp>
      <p:pic>
        <p:nvPicPr>
          <p:cNvPr id="11" name="Объект 10">
            <a:extLst>
              <a:ext uri="{FF2B5EF4-FFF2-40B4-BE49-F238E27FC236}">
                <a16:creationId xmlns:a16="http://schemas.microsoft.com/office/drawing/2014/main" id="{1004D34D-E945-68F3-D721-277CEB8487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31148" y="1825625"/>
            <a:ext cx="8329704" cy="4351338"/>
          </a:xfr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5883D77C-6088-F121-187F-D73DF93887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5180" y="4341180"/>
            <a:ext cx="2516819" cy="2516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54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3DC009-390B-01C7-C577-CB2368A49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Планировщик процедурных кабинетов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5883D77C-6088-F121-187F-D73DF93887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5180" y="4341180"/>
            <a:ext cx="2516819" cy="2516819"/>
          </a:xfrm>
          <a:prstGeom prst="rect">
            <a:avLst/>
          </a:prstGeom>
        </p:spPr>
      </p:pic>
      <p:sp>
        <p:nvSpPr>
          <p:cNvPr id="4" name="Объект 3">
            <a:extLst>
              <a:ext uri="{FF2B5EF4-FFF2-40B4-BE49-F238E27FC236}">
                <a16:creationId xmlns:a16="http://schemas.microsoft.com/office/drawing/2014/main" id="{5171140F-DB5E-3737-B5DB-A9AC7BCA5F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Выбор даты и времени назначения</a:t>
            </a:r>
          </a:p>
          <a:p>
            <a:r>
              <a:rPr lang="ru-RU" dirty="0"/>
              <a:t>Выбор кабинета</a:t>
            </a:r>
          </a:p>
          <a:p>
            <a:r>
              <a:rPr lang="ru-RU" dirty="0"/>
              <a:t>Распределение нагрузки между кабинетами</a:t>
            </a:r>
          </a:p>
          <a:p>
            <a:r>
              <a:rPr lang="ru-RU" dirty="0"/>
              <a:t>Гибкая настройка приёма в процедурных кабинетах</a:t>
            </a:r>
          </a:p>
          <a:p>
            <a:r>
              <a:rPr lang="ru-RU" dirty="0"/>
              <a:t>Контроль пересечения процедур для пациента</a:t>
            </a:r>
          </a:p>
          <a:p>
            <a:r>
              <a:rPr lang="ru-RU" dirty="0"/>
              <a:t>Отметка о выполнении процедуры</a:t>
            </a:r>
          </a:p>
          <a:p>
            <a:r>
              <a:rPr lang="ru-RU" dirty="0"/>
              <a:t>Отмена процедуры</a:t>
            </a:r>
          </a:p>
        </p:txBody>
      </p:sp>
    </p:spTree>
    <p:extLst>
      <p:ext uri="{BB962C8B-B14F-4D97-AF65-F5344CB8AC3E}">
        <p14:creationId xmlns:p14="http://schemas.microsoft.com/office/powerpoint/2010/main" val="21426635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3DC009-390B-01C7-C577-CB2368A49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Журнал взятия биоматериала</a:t>
            </a:r>
          </a:p>
        </p:txBody>
      </p:sp>
      <p:pic>
        <p:nvPicPr>
          <p:cNvPr id="13" name="Объект 12">
            <a:extLst>
              <a:ext uri="{FF2B5EF4-FFF2-40B4-BE49-F238E27FC236}">
                <a16:creationId xmlns:a16="http://schemas.microsoft.com/office/drawing/2014/main" id="{666868CE-524A-C541-C15E-AD82669076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89669" y="1825625"/>
            <a:ext cx="8812662" cy="4351338"/>
          </a:xfr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017AEE54-65DD-1C63-D04F-382C302639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1567" y="5035120"/>
            <a:ext cx="2062578" cy="206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557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3DC009-390B-01C7-C577-CB2368A49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Журнал взятия биоматериала</a:t>
            </a: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017AEE54-65DD-1C63-D04F-382C302639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1567" y="5035120"/>
            <a:ext cx="2062578" cy="2062578"/>
          </a:xfrm>
          <a:prstGeom prst="rect">
            <a:avLst/>
          </a:prstGeom>
        </p:spPr>
      </p:pic>
      <p:sp>
        <p:nvSpPr>
          <p:cNvPr id="4" name="Объект 3">
            <a:extLst>
              <a:ext uri="{FF2B5EF4-FFF2-40B4-BE49-F238E27FC236}">
                <a16:creationId xmlns:a16="http://schemas.microsoft.com/office/drawing/2014/main" id="{C3FCD338-831B-C41A-2CEE-E8911588E7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Формирование рабочего листа</a:t>
            </a:r>
          </a:p>
          <a:p>
            <a:r>
              <a:rPr lang="ru-RU" dirty="0"/>
              <a:t>Отметка о взятии</a:t>
            </a:r>
          </a:p>
          <a:p>
            <a:r>
              <a:rPr lang="ru-RU" dirty="0"/>
              <a:t>Отмена направления (БМ не взят)</a:t>
            </a:r>
          </a:p>
          <a:p>
            <a:r>
              <a:rPr lang="ru-RU" dirty="0"/>
              <a:t>Формирование заявки в лабораторию</a:t>
            </a:r>
          </a:p>
          <a:p>
            <a:r>
              <a:rPr lang="ru-RU" dirty="0"/>
              <a:t>Маркировка проб</a:t>
            </a:r>
          </a:p>
        </p:txBody>
      </p:sp>
    </p:spTree>
    <p:extLst>
      <p:ext uri="{BB962C8B-B14F-4D97-AF65-F5344CB8AC3E}">
        <p14:creationId xmlns:p14="http://schemas.microsoft.com/office/powerpoint/2010/main" val="25162578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3DC009-390B-01C7-C577-CB2368A49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Маркировка проб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D9AE1606-132B-EDEE-4CAA-B2D0A9305D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21050" y="1825625"/>
            <a:ext cx="8749899" cy="4351338"/>
          </a:xfr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00C5793-26B9-3263-6CB9-DBD1DC2CE9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3642" y="4891596"/>
            <a:ext cx="1928358" cy="1928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9313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3DC009-390B-01C7-C577-CB2368A49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Свод результатов исследований</a:t>
            </a: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874C4D15-B84D-A120-3B88-26CC474DB7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1827" y="1825625"/>
            <a:ext cx="7628345" cy="4351338"/>
          </a:xfr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DFE7874-B530-CD63-5067-0D91BF033D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1410" y="4687410"/>
            <a:ext cx="2170590" cy="2170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9487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3DC009-390B-01C7-C577-CB2368A49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Свод результатов исследований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DFE7874-B530-CD63-5067-0D91BF033D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1410" y="4687410"/>
            <a:ext cx="2170590" cy="2170590"/>
          </a:xfrm>
          <a:prstGeom prst="rect">
            <a:avLst/>
          </a:prstGeom>
        </p:spPr>
      </p:pic>
      <p:sp>
        <p:nvSpPr>
          <p:cNvPr id="4" name="Объект 3">
            <a:extLst>
              <a:ext uri="{FF2B5EF4-FFF2-40B4-BE49-F238E27FC236}">
                <a16:creationId xmlns:a16="http://schemas.microsoft.com/office/drawing/2014/main" id="{5428E5DA-4C8E-B570-8835-F6A316321B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/>
              <a:t>Отбор направлений по штрих-коду</a:t>
            </a:r>
          </a:p>
          <a:p>
            <a:r>
              <a:rPr lang="ru-RU" dirty="0"/>
              <a:t>Заполнение результатов для большого количества пациентов</a:t>
            </a:r>
          </a:p>
          <a:p>
            <a:r>
              <a:rPr lang="ru-RU" dirty="0"/>
              <a:t>Автоматическая интерпретация результатов</a:t>
            </a:r>
          </a:p>
          <a:p>
            <a:r>
              <a:rPr lang="ru-RU" dirty="0"/>
              <a:t>Подсветка норм и отклонений от нормы</a:t>
            </a:r>
          </a:p>
          <a:p>
            <a:r>
              <a:rPr lang="ru-RU" dirty="0"/>
              <a:t>Просмотр динамики измерений</a:t>
            </a:r>
          </a:p>
          <a:p>
            <a:r>
              <a:rPr lang="ru-RU" dirty="0"/>
              <a:t>Импорт результатов с анализаторов</a:t>
            </a:r>
          </a:p>
          <a:p>
            <a:r>
              <a:rPr lang="ru-RU" dirty="0"/>
              <a:t>Выбор анализаторов, реагентов и тест-систем</a:t>
            </a:r>
          </a:p>
          <a:p>
            <a:r>
              <a:rPr lang="ru-RU" dirty="0"/>
              <a:t>Автоматическое создание протоколов</a:t>
            </a:r>
          </a:p>
          <a:p>
            <a:r>
              <a:rPr lang="ru-RU" dirty="0"/>
              <a:t>Полуавтоматическое ручное заполнение результатов</a:t>
            </a:r>
          </a:p>
          <a:p>
            <a:r>
              <a:rPr lang="ru-RU" dirty="0"/>
              <a:t>Установка ЭЦП на все сформированные протоколы</a:t>
            </a:r>
          </a:p>
          <a:p>
            <a:r>
              <a:rPr lang="ru-RU" dirty="0"/>
              <a:t>Печать протоколов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046305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3DC009-390B-01C7-C577-CB2368A49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Протокол бак. исследования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D61688FC-8B6B-AF2C-7F17-0BEC8AAEAC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79840" y="1825625"/>
            <a:ext cx="6232319" cy="4351338"/>
          </a:xfr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52C8842-ACB2-E0CC-0FE3-544A427A7B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5080" y="4421080"/>
            <a:ext cx="2436919" cy="2436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9456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3DC009-390B-01C7-C577-CB2368A49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Протокол бак. исследования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52C8842-ACB2-E0CC-0FE3-544A427A7B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5080" y="4421080"/>
            <a:ext cx="2436919" cy="2436919"/>
          </a:xfrm>
          <a:prstGeom prst="rect">
            <a:avLst/>
          </a:prstGeom>
        </p:spPr>
      </p:pic>
      <p:sp>
        <p:nvSpPr>
          <p:cNvPr id="4" name="Объект 3">
            <a:extLst>
              <a:ext uri="{FF2B5EF4-FFF2-40B4-BE49-F238E27FC236}">
                <a16:creationId xmlns:a16="http://schemas.microsoft.com/office/drawing/2014/main" id="{DC3CD11B-ACB7-814A-31E9-00930A7E8A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Отметка о росте или его отсутствии</a:t>
            </a:r>
          </a:p>
          <a:p>
            <a:r>
              <a:rPr lang="ru-RU" dirty="0"/>
              <a:t>Идентификация микроорганизмов</a:t>
            </a:r>
          </a:p>
          <a:p>
            <a:r>
              <a:rPr lang="ru-RU" dirty="0" err="1"/>
              <a:t>Антибиотикограмма</a:t>
            </a:r>
            <a:r>
              <a:rPr lang="ru-RU" dirty="0"/>
              <a:t> для каждого микроорганизма</a:t>
            </a:r>
          </a:p>
          <a:p>
            <a:r>
              <a:rPr lang="ru-RU" dirty="0"/>
              <a:t>Импорт результатов с анализаторов</a:t>
            </a:r>
          </a:p>
          <a:p>
            <a:r>
              <a:rPr lang="ru-RU" dirty="0"/>
              <a:t>Полуавтоматическое ручное заполнение чувствительности</a:t>
            </a:r>
          </a:p>
          <a:p>
            <a:r>
              <a:rPr lang="ru-RU" dirty="0"/>
              <a:t>Производственное исследование</a:t>
            </a:r>
          </a:p>
          <a:p>
            <a:r>
              <a:rPr lang="ru-RU" dirty="0"/>
              <a:t>Цветовая индикация</a:t>
            </a:r>
          </a:p>
          <a:p>
            <a:r>
              <a:rPr lang="ru-RU" dirty="0"/>
              <a:t>Установка ЭЦП</a:t>
            </a:r>
          </a:p>
          <a:p>
            <a:r>
              <a:rPr lang="ru-RU" dirty="0"/>
              <a:t>Печать протокола</a:t>
            </a:r>
          </a:p>
        </p:txBody>
      </p:sp>
    </p:spTree>
    <p:extLst>
      <p:ext uri="{BB962C8B-B14F-4D97-AF65-F5344CB8AC3E}">
        <p14:creationId xmlns:p14="http://schemas.microsoft.com/office/powerpoint/2010/main" val="41698852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3DC009-390B-01C7-C577-CB2368A49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Протокол цитологического исследования</a:t>
            </a: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33F381A7-9502-D948-E6E5-82991D72FC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95485" y="1537869"/>
            <a:ext cx="8601029" cy="4955006"/>
          </a:xfr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E897655-7552-608B-2009-9F1113004D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6818" y="4802818"/>
            <a:ext cx="2055181" cy="2055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2995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3DC009-390B-01C7-C577-CB2368A49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Протокол цитологического исследования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E897655-7552-608B-2009-9F1113004D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6818" y="4802818"/>
            <a:ext cx="2055181" cy="2055181"/>
          </a:xfrm>
          <a:prstGeom prst="rect">
            <a:avLst/>
          </a:prstGeom>
        </p:spPr>
      </p:pic>
      <p:sp>
        <p:nvSpPr>
          <p:cNvPr id="4" name="Объект 3">
            <a:extLst>
              <a:ext uri="{FF2B5EF4-FFF2-40B4-BE49-F238E27FC236}">
                <a16:creationId xmlns:a16="http://schemas.microsoft.com/office/drawing/2014/main" id="{DC8F9033-92F4-76BA-45E6-9F08A05642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Оформление протокола согласно нормативным требованиям</a:t>
            </a:r>
          </a:p>
          <a:p>
            <a:r>
              <a:rPr lang="ru-RU" dirty="0"/>
              <a:t>Установка ЭЦП</a:t>
            </a:r>
          </a:p>
          <a:p>
            <a:r>
              <a:rPr lang="ru-RU" dirty="0"/>
              <a:t>Печать протокола</a:t>
            </a:r>
          </a:p>
        </p:txBody>
      </p:sp>
    </p:spTree>
    <p:extLst>
      <p:ext uri="{BB962C8B-B14F-4D97-AF65-F5344CB8AC3E}">
        <p14:creationId xmlns:p14="http://schemas.microsoft.com/office/powerpoint/2010/main" val="2880901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3DC009-390B-01C7-C577-CB2368A49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Импорт с анализаторов</a:t>
            </a:r>
          </a:p>
        </p:txBody>
      </p:sp>
      <p:pic>
        <p:nvPicPr>
          <p:cNvPr id="9" name="Объект 8">
            <a:extLst>
              <a:ext uri="{FF2B5EF4-FFF2-40B4-BE49-F238E27FC236}">
                <a16:creationId xmlns:a16="http://schemas.microsoft.com/office/drawing/2014/main" id="{88FD0BC8-21CA-4E36-649F-10B8B29B8D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11540" y="1478367"/>
            <a:ext cx="7568919" cy="5014508"/>
          </a:xfr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50415D8F-297A-B832-11B2-85D59CF5F6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6404" y="4252404"/>
            <a:ext cx="2605596" cy="2605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2024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3DC009-390B-01C7-C577-CB2368A49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Автоматическое определение нормы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26ADC7A4-4124-94B9-95FA-B3474C5CE0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89042" y="1825625"/>
            <a:ext cx="8013916" cy="4351338"/>
          </a:xfr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9F02359-750C-B45E-9E55-129399402D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7222" y="4483222"/>
            <a:ext cx="2374777" cy="2374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2268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3DC009-390B-01C7-C577-CB2368A49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Автоматическое определение нормы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9F02359-750C-B45E-9E55-129399402D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7222" y="4483222"/>
            <a:ext cx="2374777" cy="2374777"/>
          </a:xfrm>
          <a:prstGeom prst="rect">
            <a:avLst/>
          </a:prstGeom>
        </p:spPr>
      </p:pic>
      <p:sp>
        <p:nvSpPr>
          <p:cNvPr id="4" name="Объект 3">
            <a:extLst>
              <a:ext uri="{FF2B5EF4-FFF2-40B4-BE49-F238E27FC236}">
                <a16:creationId xmlns:a16="http://schemas.microsoft.com/office/drawing/2014/main" id="{C6180032-A570-5335-3253-FDC672B556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Справочник референтных признаков</a:t>
            </a:r>
          </a:p>
          <a:p>
            <a:r>
              <a:rPr lang="ru-RU" dirty="0"/>
              <a:t>Объединение признаков в референтные группы</a:t>
            </a:r>
          </a:p>
          <a:p>
            <a:r>
              <a:rPr lang="ru-RU" dirty="0"/>
              <a:t>Настройка референтных диапазонов для разных групп</a:t>
            </a:r>
          </a:p>
          <a:p>
            <a:r>
              <a:rPr lang="ru-RU" dirty="0"/>
              <a:t>Настройка интерпретаций полученных результатов</a:t>
            </a:r>
          </a:p>
          <a:p>
            <a:r>
              <a:rPr lang="ru-RU" dirty="0"/>
              <a:t>Качественные референсы</a:t>
            </a:r>
          </a:p>
          <a:p>
            <a:r>
              <a:rPr lang="ru-RU" dirty="0"/>
              <a:t>Цветовая подсветка норм и отклонений в своде результатов</a:t>
            </a:r>
          </a:p>
        </p:txBody>
      </p:sp>
    </p:spTree>
    <p:extLst>
      <p:ext uri="{BB962C8B-B14F-4D97-AF65-F5344CB8AC3E}">
        <p14:creationId xmlns:p14="http://schemas.microsoft.com/office/powerpoint/2010/main" val="3878058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3DC009-390B-01C7-C577-CB2368A49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Протокол лабораторного исследования</a:t>
            </a: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DF61B027-AC27-736A-36EB-93C66842AF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22403" y="1825625"/>
            <a:ext cx="7547194" cy="4351338"/>
          </a:xfr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C3AF6F8-BCF4-6952-3858-7E9BCBFC29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8548" y="4314548"/>
            <a:ext cx="2543452" cy="2543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9268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3DC009-390B-01C7-C577-CB2368A49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Протокол лабораторного исследования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C3AF6F8-BCF4-6952-3858-7E9BCBFC29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8548" y="4314548"/>
            <a:ext cx="2543452" cy="2543452"/>
          </a:xfrm>
          <a:prstGeom prst="rect">
            <a:avLst/>
          </a:prstGeom>
        </p:spPr>
      </p:pic>
      <p:sp>
        <p:nvSpPr>
          <p:cNvPr id="4" name="Объект 3">
            <a:extLst>
              <a:ext uri="{FF2B5EF4-FFF2-40B4-BE49-F238E27FC236}">
                <a16:creationId xmlns:a16="http://schemas.microsoft.com/office/drawing/2014/main" id="{165F6D76-635D-C5A4-E0E5-B3CED0A1ED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Автоматическое определение норм</a:t>
            </a:r>
          </a:p>
          <a:p>
            <a:r>
              <a:rPr lang="ru-RU" dirty="0"/>
              <a:t>Автоматическое определение интерпретаций</a:t>
            </a:r>
          </a:p>
          <a:p>
            <a:r>
              <a:rPr lang="ru-RU" dirty="0"/>
              <a:t>Формирование СЭМД</a:t>
            </a:r>
          </a:p>
          <a:p>
            <a:r>
              <a:rPr lang="ru-RU" dirty="0"/>
              <a:t>Подпись ЭЦП</a:t>
            </a:r>
          </a:p>
          <a:p>
            <a:r>
              <a:rPr lang="ru-RU" dirty="0"/>
              <a:t>Соответствие приказу 464Н</a:t>
            </a:r>
          </a:p>
          <a:p>
            <a:r>
              <a:rPr lang="ru-RU" dirty="0"/>
              <a:t>История изменений документа</a:t>
            </a:r>
          </a:p>
        </p:txBody>
      </p:sp>
    </p:spTree>
    <p:extLst>
      <p:ext uri="{BB962C8B-B14F-4D97-AF65-F5344CB8AC3E}">
        <p14:creationId xmlns:p14="http://schemas.microsoft.com/office/powerpoint/2010/main" val="40074067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3DC009-390B-01C7-C577-CB2368A49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Интеграция с внешними лабораториями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109FA22D-ABC1-60A6-D1E8-C374513BFE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25600" y="1416149"/>
            <a:ext cx="8232707" cy="4760814"/>
          </a:xfr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B3B959FA-2E48-089F-CAC9-11F7A98CBA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4125" y="4733925"/>
            <a:ext cx="2047875" cy="2124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11091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3DC009-390B-01C7-C577-CB2368A49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Интеграция с внешними лабораториями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8B9686C-4EF0-7353-2A5B-65B75B3D08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Разработка интеграции по ТЗ</a:t>
            </a:r>
          </a:p>
          <a:p>
            <a:r>
              <a:rPr lang="ru-RU" dirty="0"/>
              <a:t>ЛИС «КСАМУ» может выступать в роли </a:t>
            </a:r>
            <a:r>
              <a:rPr lang="ru-RU"/>
              <a:t>внешней лаборатории</a:t>
            </a:r>
            <a:endParaRPr lang="ru-RU" dirty="0"/>
          </a:p>
          <a:p>
            <a:r>
              <a:rPr lang="ru-RU" dirty="0"/>
              <a:t>Синхронизация справочников</a:t>
            </a:r>
          </a:p>
          <a:p>
            <a:r>
              <a:rPr lang="ru-RU" dirty="0"/>
              <a:t>Оформление и отправка заявок</a:t>
            </a:r>
          </a:p>
          <a:p>
            <a:r>
              <a:rPr lang="ru-RU" dirty="0"/>
              <a:t>Получение протоколов</a:t>
            </a:r>
          </a:p>
          <a:p>
            <a:r>
              <a:rPr lang="en-US" dirty="0"/>
              <a:t>KDL</a:t>
            </a:r>
            <a:r>
              <a:rPr lang="ru-RU" dirty="0"/>
              <a:t>, </a:t>
            </a:r>
            <a:r>
              <a:rPr lang="ru-RU" dirty="0" err="1"/>
              <a:t>Альфалаб</a:t>
            </a:r>
            <a:r>
              <a:rPr lang="ru-RU" dirty="0"/>
              <a:t>, Биотест (</a:t>
            </a:r>
            <a:r>
              <a:rPr lang="en-US" dirty="0"/>
              <a:t>INNOVASYSTEM)</a:t>
            </a:r>
            <a:r>
              <a:rPr lang="ru-RU" dirty="0"/>
              <a:t>, Инвитро, </a:t>
            </a:r>
            <a:r>
              <a:rPr lang="ru-RU" dirty="0" err="1"/>
              <a:t>Ситилаб</a:t>
            </a:r>
            <a:r>
              <a:rPr lang="ru-RU" dirty="0"/>
              <a:t>.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B3B959FA-2E48-089F-CAC9-11F7A98CBA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44125" y="4733925"/>
            <a:ext cx="2047875" cy="2124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8370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3DC009-390B-01C7-C577-CB2368A49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Отчётность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0AE2126C-0ADB-81D4-2136-56658A9176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39390" y="1390767"/>
            <a:ext cx="7913220" cy="5203467"/>
          </a:xfr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5080689-0612-BF10-371E-F606312BEB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63042" y="4749552"/>
            <a:ext cx="2035742" cy="2108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39073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6998</TotalTime>
  <Words>359</Words>
  <Application>Microsoft Office PowerPoint</Application>
  <PresentationFormat>Широкоэкранный</PresentationFormat>
  <Paragraphs>95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Тема Office</vt:lpstr>
      <vt:lpstr>ЛИС «КСАМУ»</vt:lpstr>
      <vt:lpstr>Автоматизируемые процессы:</vt:lpstr>
      <vt:lpstr>Оформление направлений</vt:lpstr>
      <vt:lpstr>Оформление направлений</vt:lpstr>
      <vt:lpstr>Планировщик процедурных кабинетов</vt:lpstr>
      <vt:lpstr>Планировщик процедурных кабинетов</vt:lpstr>
      <vt:lpstr>Журнал взятия биоматериала</vt:lpstr>
      <vt:lpstr>Журнал взятия биоматериала</vt:lpstr>
      <vt:lpstr>Маркировка проб</vt:lpstr>
      <vt:lpstr>Свод результатов исследований</vt:lpstr>
      <vt:lpstr>Свод результатов исследований</vt:lpstr>
      <vt:lpstr>Протокол бак. исследования</vt:lpstr>
      <vt:lpstr>Протокол бак. исследования</vt:lpstr>
      <vt:lpstr>Протокол цитологического исследования</vt:lpstr>
      <vt:lpstr>Протокол цитологического исследования</vt:lpstr>
      <vt:lpstr>Импорт с анализаторов</vt:lpstr>
      <vt:lpstr>Автоматическое определение нормы</vt:lpstr>
      <vt:lpstr>Автоматическое определение нормы</vt:lpstr>
      <vt:lpstr>Протокол лабораторного исследования</vt:lpstr>
      <vt:lpstr>Протокол лабораторного исследования</vt:lpstr>
      <vt:lpstr>Интеграция с внешними лабораториями</vt:lpstr>
      <vt:lpstr>Интеграция с внешними лабораториями</vt:lpstr>
      <vt:lpstr>Отчётность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ЛИС «КСАМУ»</dc:title>
  <dc:creator>MedicineIT</dc:creator>
  <cp:lastModifiedBy>MedicineIT</cp:lastModifiedBy>
  <cp:revision>9</cp:revision>
  <dcterms:created xsi:type="dcterms:W3CDTF">2024-05-03T13:33:38Z</dcterms:created>
  <dcterms:modified xsi:type="dcterms:W3CDTF">2024-10-11T05:57:22Z</dcterms:modified>
</cp:coreProperties>
</file>