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ctiveX/activeX1.xml" ContentType="application/vnd.ms-office.activeX+xml"/>
  <Override PartName="/ppt/activeX/activeX2.xml" ContentType="application/vnd.ms-office.activeX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60" r:id="rId4"/>
    <p:sldId id="261" r:id="rId5"/>
    <p:sldId id="257" r:id="rId6"/>
    <p:sldId id="258" r:id="rId7"/>
    <p:sldId id="259" r:id="rId8"/>
    <p:sldId id="262" r:id="rId9"/>
    <p:sldId id="263" r:id="rId10"/>
    <p:sldId id="264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activeX1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2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1D7A-5D46-43D9-9D39-932B3041EA3B}" type="datetimeFigureOut">
              <a:rPr lang="ru-RU" smtClean="0"/>
              <a:t>10.08.2026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C186B-3288-4E25-92AB-EBDFF863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8620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1D7A-5D46-43D9-9D39-932B3041EA3B}" type="datetimeFigureOut">
              <a:rPr lang="ru-RU" smtClean="0"/>
              <a:t>10.08.2026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C186B-3288-4E25-92AB-EBDFF863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7230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1D7A-5D46-43D9-9D39-932B3041EA3B}" type="datetimeFigureOut">
              <a:rPr lang="ru-RU" smtClean="0"/>
              <a:t>10.08.2026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C186B-3288-4E25-92AB-EBDFF863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7920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1D7A-5D46-43D9-9D39-932B3041EA3B}" type="datetimeFigureOut">
              <a:rPr lang="ru-RU" smtClean="0"/>
              <a:t>10.08.2026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C186B-3288-4E25-92AB-EBDFF863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6861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1D7A-5D46-43D9-9D39-932B3041EA3B}" type="datetimeFigureOut">
              <a:rPr lang="ru-RU" smtClean="0"/>
              <a:t>10.08.2026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C186B-3288-4E25-92AB-EBDFF863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2343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1D7A-5D46-43D9-9D39-932B3041EA3B}" type="datetimeFigureOut">
              <a:rPr lang="ru-RU" smtClean="0"/>
              <a:t>10.08.2026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C186B-3288-4E25-92AB-EBDFF863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575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1D7A-5D46-43D9-9D39-932B3041EA3B}" type="datetimeFigureOut">
              <a:rPr lang="ru-RU" smtClean="0"/>
              <a:t>10.08.2026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C186B-3288-4E25-92AB-EBDFF863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95315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1D7A-5D46-43D9-9D39-932B3041EA3B}" type="datetimeFigureOut">
              <a:rPr lang="ru-RU" smtClean="0"/>
              <a:t>10.08.2026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C186B-3288-4E25-92AB-EBDFF863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25715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1D7A-5D46-43D9-9D39-932B3041EA3B}" type="datetimeFigureOut">
              <a:rPr lang="ru-RU" smtClean="0"/>
              <a:t>10.08.2026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C186B-3288-4E25-92AB-EBDFF863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709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1D7A-5D46-43D9-9D39-932B3041EA3B}" type="datetimeFigureOut">
              <a:rPr lang="ru-RU" smtClean="0"/>
              <a:t>10.08.2026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C186B-3288-4E25-92AB-EBDFF863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6321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91D7A-5D46-43D9-9D39-932B3041EA3B}" type="datetimeFigureOut">
              <a:rPr lang="ru-RU" smtClean="0"/>
              <a:t>10.08.2026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C186B-3288-4E25-92AB-EBDFF863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7453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C91D7A-5D46-43D9-9D39-932B3041EA3B}" type="datetimeFigureOut">
              <a:rPr lang="ru-RU" smtClean="0"/>
              <a:t>10.08.2026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8C186B-3288-4E25-92AB-EBDFF8638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9240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docs.medicine-it.ru/books/polzovatelskaia-instrukciia-lis/page/rabota-v-integracionnom-module-vnesnei-laboratorii#bkmrk-5.%C2%A0%C2%A0%C2%A0-%D0%9F%D0%BE%D0%BB%D1%83%D1%87%D0%B5%D0%BD%D0%B8%D0%B5-%D1%80%D0%B5%D0%B7%D1%83" TargetMode="External"/><Relationship Id="rId3" Type="http://schemas.openxmlformats.org/officeDocument/2006/relationships/control" Target="../activeX/activeX2.xml"/><Relationship Id="rId7" Type="http://schemas.openxmlformats.org/officeDocument/2006/relationships/hyperlink" Target="https://docs.medicine-it.ru/link/818#bkmrk-%D0%97%D0%B0%D1%8F%D0%B2%D0%BA%D0%B0-%D0%BE%D1%82%D0%BA%D1%80%D0%BE%D0%B5%D1%82%D1%81%D1%8F-%D0%BD%D0%B0-" TargetMode="Externa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hyperlink" Target="https://docs.medicine-it.ru/link/818#bkmrk-%D0%9E%D1%81%D0%BD%D0%BE%D0%B2%D0%BD%D0%B0%D1%8F-%D0%B8%D0%BD%D1%84%D0%BE%D1%80%D0%BC%D0%B0%D1%86%D0%B8%D1%8F-" TargetMode="External"/><Relationship Id="rId11" Type="http://schemas.openxmlformats.org/officeDocument/2006/relationships/image" Target="../media/image3.wmf"/><Relationship Id="rId5" Type="http://schemas.openxmlformats.org/officeDocument/2006/relationships/hyperlink" Target="https://docs.medicine-it.ru/link/818#bkmrk-%D0%A7%D1%82%D0%BE%D0%B1%D1%8B-%D0%BE%D1%82%D0%BA%D1%80%D1%8B%D1%82%D1%8C-%D0%B7%D0%B0%D1%8F%D0%B2%D0%BA%D1%83" TargetMode="External"/><Relationship Id="rId10" Type="http://schemas.openxmlformats.org/officeDocument/2006/relationships/hyperlink" Target="https://docs.medicine-it.ru/link/818#bkmrk-4.3.%C2%A0%C2%A0%C2%A0%C2%A0%C2%A0%C2%A0%C2%A0%C2%A0%C2%A0-%D0%92%D1%8B%D0%B3%D1%80%D1%83%D0%B7" TargetMode="External"/><Relationship Id="rId4" Type="http://schemas.openxmlformats.org/officeDocument/2006/relationships/slideLayout" Target="../slideLayouts/slideLayout1.xml"/><Relationship Id="rId9" Type="http://schemas.openxmlformats.org/officeDocument/2006/relationships/hyperlink" Target="https://docs.medicine-it.ru/link/818#bkmrk-%D0%9F%D0%BE%D1%81%D0%BB%D0%B5-%D0%BF%D1%80%D0%BE%D0%B2%D0%B5%D1%80%D0%BA%D0%B8-%D0%B2%D1%81%D0%B5%D1%85-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067" y="1247595"/>
            <a:ext cx="9315450" cy="3630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3733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67236" y="2121767"/>
            <a:ext cx="10293541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Основные этапы для начала работы с интеграцией с внешней лабораторией:</a:t>
            </a:r>
            <a:br>
              <a:rPr lang="ru-RU" dirty="0" smtClean="0"/>
            </a:b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Наличие договора об интеграции как с Медицина ИТ и так и внешней лабораторией</a:t>
            </a:r>
            <a:br>
              <a:rPr lang="ru-RU" dirty="0" smtClean="0"/>
            </a:br>
            <a:r>
              <a:rPr lang="ru-RU" sz="1600" dirty="0" smtClean="0"/>
              <a:t>Интеграция является дополнительным продуктом, оплачивается отдельно</a:t>
            </a:r>
            <a:br>
              <a:rPr lang="ru-RU" sz="1600" dirty="0" smtClean="0"/>
            </a:br>
            <a:endParaRPr lang="ru-RU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Получение </a:t>
            </a:r>
            <a:r>
              <a:rPr lang="ru-RU" dirty="0" err="1" smtClean="0"/>
              <a:t>авторизационных</a:t>
            </a:r>
            <a:r>
              <a:rPr lang="ru-RU" dirty="0" smtClean="0"/>
              <a:t> данных от представителей внешней лаборатории</a:t>
            </a:r>
            <a:br>
              <a:rPr lang="ru-RU" dirty="0" smtClean="0"/>
            </a:br>
            <a:r>
              <a:rPr lang="ru-RU" sz="1600" dirty="0" smtClean="0"/>
              <a:t>Логин и пароль от учетной записи веб сервиса, выдается сотрудником лаборатории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Настройка интеграции в КСАМУ, загрузка справочников внешней лаборатории</a:t>
            </a:r>
            <a:br>
              <a:rPr lang="ru-RU" dirty="0" smtClean="0"/>
            </a:br>
            <a:r>
              <a:rPr lang="ru-RU" sz="1600" dirty="0" smtClean="0"/>
              <a:t>В интеграции используются справочники, предоставляемые внешней лабораторией</a:t>
            </a:r>
          </a:p>
        </p:txBody>
      </p:sp>
    </p:spTree>
    <p:extLst>
      <p:ext uri="{BB962C8B-B14F-4D97-AF65-F5344CB8AC3E}">
        <p14:creationId xmlns:p14="http://schemas.microsoft.com/office/powerpoint/2010/main" val="32099032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21435" y="662503"/>
            <a:ext cx="11034945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Работа с внешней лабораторией в КСАМУ:</a:t>
            </a:r>
            <a:br>
              <a:rPr lang="ru-RU" dirty="0" smtClean="0"/>
            </a:br>
            <a:endParaRPr lang="ru-RU" dirty="0" smtClean="0"/>
          </a:p>
          <a:p>
            <a:pPr marL="342900" indent="-342900">
              <a:buFont typeface="+mj-lt"/>
              <a:buAutoNum type="arabicPeriod"/>
            </a:pPr>
            <a:r>
              <a:rPr lang="ru-RU" dirty="0" smtClean="0"/>
              <a:t>Создание направления на исследование в лабораторию</a:t>
            </a:r>
            <a:br>
              <a:rPr lang="ru-RU" dirty="0" smtClean="0"/>
            </a:br>
            <a:r>
              <a:rPr lang="ru-RU" sz="1600" dirty="0"/>
              <a:t>Направление на исследование оформляется стандартным способом - из модуля амбулаторно-поликлинического приема, из стационарной карты, при оформлении осмотра, при регистрации медицинской карты, из заказа на платное </a:t>
            </a:r>
            <a:r>
              <a:rPr lang="ru-RU" sz="1600" dirty="0" smtClean="0"/>
              <a:t>лечение</a:t>
            </a:r>
            <a:br>
              <a:rPr lang="ru-RU" sz="1600" dirty="0" smtClean="0"/>
            </a:br>
            <a:r>
              <a:rPr lang="ru-RU" sz="1600" dirty="0"/>
              <a:t>Заявка для внешней лаборатории создается </a:t>
            </a:r>
            <a:r>
              <a:rPr lang="ru-RU" sz="1600" b="1" dirty="0"/>
              <a:t>автоматически при создании направления</a:t>
            </a:r>
            <a:r>
              <a:rPr lang="ru-RU" sz="1600" dirty="0"/>
              <a:t> </a:t>
            </a:r>
            <a:r>
              <a:rPr lang="ru-RU" sz="1600" b="1" dirty="0"/>
              <a:t>на </a:t>
            </a:r>
            <a:r>
              <a:rPr lang="ru-RU" sz="1600" b="1" dirty="0" smtClean="0"/>
              <a:t>исследования</a:t>
            </a:r>
            <a:br>
              <a:rPr lang="ru-RU" sz="1600" b="1" dirty="0" smtClean="0"/>
            </a:br>
            <a:endParaRPr lang="ru-RU" sz="1600" dirty="0"/>
          </a:p>
          <a:p>
            <a:pPr marL="342900" indent="-342900">
              <a:buFont typeface="+mj-lt"/>
              <a:buAutoNum type="arabicPeriod"/>
            </a:pPr>
            <a:r>
              <a:rPr lang="ru-RU" dirty="0" smtClean="0"/>
              <a:t>Обработка заявки во внешнюю лабораторию</a:t>
            </a:r>
            <a:br>
              <a:rPr lang="ru-RU" dirty="0" smtClean="0"/>
            </a:br>
            <a:r>
              <a:rPr lang="ru-RU" sz="1600" dirty="0" smtClean="0"/>
              <a:t>Обработку и отправку заявок обычно проводит сотрудник процедурного кабинета после взятия биоматериала у пациента, однако решение о назначении данных обязанностей принимается в каждой МО индивидуально.</a:t>
            </a:r>
            <a:br>
              <a:rPr lang="ru-RU" sz="1600" dirty="0" smtClean="0"/>
            </a:br>
            <a:r>
              <a:rPr lang="ru-RU" sz="1600" dirty="0" smtClean="0"/>
              <a:t>При работе с заявкой, необходимо проверить состав заявки, заверить готовность заявки подписью</a:t>
            </a:r>
            <a:br>
              <a:rPr lang="ru-RU" sz="1600" dirty="0" smtClean="0"/>
            </a:br>
            <a:endParaRPr lang="ru-RU" sz="1600" dirty="0" smtClean="0"/>
          </a:p>
          <a:p>
            <a:pPr marL="342900" indent="-342900">
              <a:buFont typeface="+mj-lt"/>
              <a:buAutoNum type="arabicPeriod"/>
            </a:pPr>
            <a:r>
              <a:rPr lang="ru-RU" dirty="0" smtClean="0"/>
              <a:t>Печать этикеток с штрих-кодами для направляемых в лабораторию пробирок</a:t>
            </a:r>
            <a:br>
              <a:rPr lang="ru-RU" dirty="0" smtClean="0"/>
            </a:br>
            <a:r>
              <a:rPr lang="ru-RU" sz="1600" dirty="0" smtClean="0"/>
              <a:t>Наличие принтера этикеток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pPr marL="342900" indent="-342900">
              <a:buFont typeface="+mj-lt"/>
              <a:buAutoNum type="arabicPeriod"/>
            </a:pPr>
            <a:r>
              <a:rPr lang="ru-RU" dirty="0" smtClean="0"/>
              <a:t>Выгрузка заявки 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Передача заказа на лабораторные исследования из КСАМУ во внешнюю лабораторию</a:t>
            </a:r>
            <a:br>
              <a:rPr lang="ru-RU" sz="1600" dirty="0" smtClean="0"/>
            </a:br>
            <a:endParaRPr lang="ru-RU" sz="1600" dirty="0"/>
          </a:p>
          <a:p>
            <a:pPr marL="342900" indent="-342900">
              <a:buFont typeface="+mj-lt"/>
              <a:buAutoNum type="arabicPeriod"/>
            </a:pPr>
            <a:r>
              <a:rPr lang="ru-RU" dirty="0" smtClean="0"/>
              <a:t>Загрузка результатов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Результаты загружаются структурированных документом, а также доступны в формате </a:t>
            </a:r>
            <a:r>
              <a:rPr lang="en-US" sz="1600" dirty="0" smtClean="0"/>
              <a:t>PDF </a:t>
            </a:r>
            <a:r>
              <a:rPr lang="ru-RU" sz="1600" dirty="0" smtClean="0"/>
              <a:t>на фирменном бланке лаборатории</a:t>
            </a:r>
            <a:endParaRPr lang="ru-RU" sz="1600" dirty="0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2147483647" y="1854269850"/>
            <a:ext cx="20828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444444"/>
                </a:solidFill>
                <a:effectLst/>
                <a:latin typeface="-apple-system"/>
              </a:rPr>
              <a:t> </a:t>
            </a:r>
            <a:endParaRPr kumimoji="0" lang="ru-RU" alt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53717B"/>
                </a:solidFill>
                <a:effectLst/>
                <a:latin typeface="inherit"/>
                <a:hlinkClick r:id="rId5"/>
              </a:rPr>
              <a:t>открыть заявку во внешнюю лабораторию</a:t>
            </a:r>
            <a:endParaRPr kumimoji="0" lang="ru-RU" altLang="ru-RU" sz="1000" b="0" i="0" u="none" strike="noStrike" cap="none" normalizeH="0" baseline="0" smtClean="0">
              <a:ln>
                <a:noFill/>
              </a:ln>
              <a:solidFill>
                <a:srgbClr val="444444"/>
              </a:solidFill>
              <a:effectLst/>
              <a:latin typeface="-apple-system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53717B"/>
                </a:solidFill>
                <a:effectLst/>
                <a:latin typeface="inherit"/>
                <a:hlinkClick r:id="rId6"/>
              </a:rPr>
              <a:t>проверить состав заявки, внести корректировки при необходимости</a:t>
            </a:r>
            <a:endParaRPr kumimoji="0" lang="ru-RU" altLang="ru-RU" sz="1000" b="0" i="0" u="none" strike="noStrike" cap="none" normalizeH="0" baseline="0" smtClean="0">
              <a:ln>
                <a:noFill/>
              </a:ln>
              <a:solidFill>
                <a:srgbClr val="444444"/>
              </a:solidFill>
              <a:effectLst/>
              <a:latin typeface="-apple-system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53717B"/>
                </a:solidFill>
                <a:effectLst/>
                <a:latin typeface="inherit"/>
                <a:hlinkClick r:id="rId7"/>
              </a:rPr>
              <a:t>заполнить недостающие данные</a:t>
            </a: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444444"/>
                </a:solidFill>
                <a:effectLst/>
                <a:latin typeface="-apple-system"/>
              </a:rPr>
              <a:t>, если их ручное заполнение предусмотрено интеграцией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53717B"/>
                </a:solidFill>
                <a:effectLst/>
                <a:latin typeface="inherit"/>
                <a:hlinkClick r:id="rId8"/>
              </a:rPr>
              <a:t>распечатать этикетки</a:t>
            </a: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444444"/>
                </a:solidFill>
                <a:effectLst/>
                <a:latin typeface="-apple-system"/>
              </a:rPr>
              <a:t>, если их не предоставляет внешняя лаборатория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53717B"/>
                </a:solidFill>
                <a:effectLst/>
                <a:latin typeface="inherit"/>
                <a:hlinkClick r:id="rId9"/>
              </a:rPr>
              <a:t>подписать заявку</a:t>
            </a:r>
            <a:endParaRPr kumimoji="0" lang="ru-RU" altLang="ru-RU" sz="1000" b="0" i="0" u="none" strike="noStrike" cap="none" normalizeH="0" baseline="0" smtClean="0">
              <a:ln>
                <a:noFill/>
              </a:ln>
              <a:solidFill>
                <a:srgbClr val="444444"/>
              </a:solidFill>
              <a:effectLst/>
              <a:latin typeface="-apple-system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53717B"/>
                </a:solidFill>
                <a:effectLst/>
                <a:latin typeface="inherit"/>
                <a:hlinkClick r:id="rId10"/>
              </a:rPr>
              <a:t>выгрузить заявку</a:t>
            </a: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444444"/>
                </a:solidFill>
                <a:effectLst/>
                <a:latin typeface="-apple-system"/>
              </a:rPr>
              <a:t> во внешнюю лабораторию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2147483647" y="1854422250"/>
            <a:ext cx="20828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444444"/>
                </a:solidFill>
                <a:effectLst/>
                <a:latin typeface="-apple-system"/>
              </a:rPr>
              <a:t> </a:t>
            </a:r>
            <a:endParaRPr kumimoji="0" lang="ru-RU" alt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53717B"/>
                </a:solidFill>
                <a:effectLst/>
                <a:latin typeface="inherit"/>
                <a:hlinkClick r:id="rId5"/>
              </a:rPr>
              <a:t>открыть заявку во внешнюю лабораторию</a:t>
            </a:r>
            <a:endParaRPr kumimoji="0" lang="ru-RU" altLang="ru-RU" sz="1000" b="0" i="0" u="none" strike="noStrike" cap="none" normalizeH="0" baseline="0" smtClean="0">
              <a:ln>
                <a:noFill/>
              </a:ln>
              <a:solidFill>
                <a:srgbClr val="444444"/>
              </a:solidFill>
              <a:effectLst/>
              <a:latin typeface="-apple-system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53717B"/>
                </a:solidFill>
                <a:effectLst/>
                <a:latin typeface="inherit"/>
                <a:hlinkClick r:id="rId6"/>
              </a:rPr>
              <a:t>проверить состав заявки, внести корректировки при необходимости</a:t>
            </a:r>
            <a:endParaRPr kumimoji="0" lang="ru-RU" altLang="ru-RU" sz="1000" b="0" i="0" u="none" strike="noStrike" cap="none" normalizeH="0" baseline="0" smtClean="0">
              <a:ln>
                <a:noFill/>
              </a:ln>
              <a:solidFill>
                <a:srgbClr val="444444"/>
              </a:solidFill>
              <a:effectLst/>
              <a:latin typeface="-apple-system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53717B"/>
                </a:solidFill>
                <a:effectLst/>
                <a:latin typeface="inherit"/>
                <a:hlinkClick r:id="rId7"/>
              </a:rPr>
              <a:t>заполнить недостающие данные</a:t>
            </a: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444444"/>
                </a:solidFill>
                <a:effectLst/>
                <a:latin typeface="-apple-system"/>
              </a:rPr>
              <a:t>, если их ручное заполнение предусмотрено интеграцией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53717B"/>
                </a:solidFill>
                <a:effectLst/>
                <a:latin typeface="inherit"/>
                <a:hlinkClick r:id="rId8"/>
              </a:rPr>
              <a:t>распечатать этикетки</a:t>
            </a: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444444"/>
                </a:solidFill>
                <a:effectLst/>
                <a:latin typeface="-apple-system"/>
              </a:rPr>
              <a:t>, если их не предоставляет внешняя лаборатория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53717B"/>
                </a:solidFill>
                <a:effectLst/>
                <a:latin typeface="inherit"/>
                <a:hlinkClick r:id="rId9"/>
              </a:rPr>
              <a:t>подписать заявку</a:t>
            </a:r>
            <a:endParaRPr kumimoji="0" lang="ru-RU" altLang="ru-RU" sz="1000" b="0" i="0" u="none" strike="noStrike" cap="none" normalizeH="0" baseline="0" smtClean="0">
              <a:ln>
                <a:noFill/>
              </a:ln>
              <a:solidFill>
                <a:srgbClr val="444444"/>
              </a:solidFill>
              <a:effectLst/>
              <a:latin typeface="-apple-system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53717B"/>
                </a:solidFill>
                <a:effectLst/>
                <a:latin typeface="inherit"/>
                <a:hlinkClick r:id="rId10"/>
              </a:rPr>
              <a:t>выгрузить заявку</a:t>
            </a: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444444"/>
                </a:solidFill>
                <a:effectLst/>
                <a:latin typeface="-apple-system"/>
              </a:rPr>
              <a:t> во внешнюю лабораторию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069" name="HTMLText1" r:id="rId2" imgW="914400" imgH="228600"/>
        </mc:Choice>
        <mc:Fallback>
          <p:control name="HTMLText1" r:id="rId2" imgW="914400" imgH="228600">
            <p:pic>
              <p:nvPicPr>
                <p:cNvPr id="3" name="HTMLText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914400" cy="2286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70" name="HTMLText2" r:id="rId3" imgW="914400" imgH="228600"/>
        </mc:Choice>
        <mc:Fallback>
          <p:control name="HTMLText2" r:id="rId3" imgW="914400" imgH="228600">
            <p:pic>
              <p:nvPicPr>
                <p:cNvPr id="9" name="HTMLText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/>
                <a:srcRect/>
                <a:stretch>
                  <a:fillRect/>
                </a:stretch>
              </p:blipFill>
              <p:spPr bwMode="auto">
                <a:xfrm>
                  <a:off x="0" y="152400"/>
                  <a:ext cx="914400" cy="2286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643329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95983" y="466293"/>
            <a:ext cx="760246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1. Создание направления на исследование в лабораторию</a:t>
            </a:r>
            <a:br>
              <a:rPr lang="ru-RU" dirty="0" smtClean="0"/>
            </a:br>
            <a:r>
              <a:rPr lang="ru-RU" dirty="0" smtClean="0"/>
              <a:t>Рассмотрим на примера заказа на платное лечение</a:t>
            </a:r>
            <a:br>
              <a:rPr lang="ru-RU" dirty="0" smtClean="0"/>
            </a:br>
            <a:r>
              <a:rPr lang="ru-RU" dirty="0" smtClean="0"/>
              <a:t>При обращении пациента за платными услугами, на него оформляют заказ</a:t>
            </a:r>
            <a:br>
              <a:rPr lang="ru-RU" dirty="0" smtClean="0"/>
            </a:br>
            <a:r>
              <a:rPr lang="ru-RU" dirty="0" smtClean="0"/>
              <a:t>Создать направлению в лабораторию можно на основании этого заказа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4998" y="1742483"/>
            <a:ext cx="7236821" cy="335822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604" y="3421595"/>
            <a:ext cx="5312094" cy="2737212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154412" y="2291544"/>
            <a:ext cx="375247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Создаем направление в лабораторию на основании заказа на платное лечение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686698" y="5293853"/>
            <a:ext cx="58621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Проверяем состав направления, при необходимости распечатываем его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Заявка во внешнюю лабораторию будет создана автоматически</a:t>
            </a:r>
            <a:endParaRPr lang="ru-RU" dirty="0"/>
          </a:p>
        </p:txBody>
      </p:sp>
      <p:sp>
        <p:nvSpPr>
          <p:cNvPr id="3" name="Стрелка вниз 2"/>
          <p:cNvSpPr/>
          <p:nvPr/>
        </p:nvSpPr>
        <p:spPr>
          <a:xfrm rot="4225425">
            <a:off x="7440148" y="2649385"/>
            <a:ext cx="150700" cy="356587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324326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412424" y="562094"/>
            <a:ext cx="48747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2. Обработка заявки во внешнюю лабораторию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218" y="1512981"/>
            <a:ext cx="6149404" cy="323319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6911897" y="1602770"/>
            <a:ext cx="233179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Проверяем заявку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Подписываем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Печатаем этикетки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1688" y="3129577"/>
            <a:ext cx="3468610" cy="2827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3628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32801" y="568476"/>
            <a:ext cx="61918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3. Печать этикеток с штрих-кодами для направляемых в лабораторию пробирок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7929" y="2013312"/>
            <a:ext cx="5833759" cy="404886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677043" y="2356060"/>
            <a:ext cx="36266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Можно печатать сразу на принтер без </a:t>
            </a:r>
            <a:r>
              <a:rPr lang="ru-RU" dirty="0" err="1" smtClean="0"/>
              <a:t>предпросмотра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951583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07134" y="459104"/>
            <a:ext cx="22678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-apple-system"/>
              </a:rPr>
              <a:t>4. Выгрузка заявки </a:t>
            </a:r>
            <a:endParaRPr lang="ru-RU" dirty="0">
              <a:latin typeface="-apple-system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633" y="1311476"/>
            <a:ext cx="7278733" cy="375360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7460" y="3855408"/>
            <a:ext cx="2905125" cy="241935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8114366" y="1873665"/>
            <a:ext cx="33182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-apple-system"/>
              </a:rPr>
              <a:t>Выгружаются только подписанные заявки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66586" y="5548123"/>
            <a:ext cx="80715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0" i="0" dirty="0" smtClean="0">
                <a:solidFill>
                  <a:srgbClr val="444444"/>
                </a:solidFill>
                <a:effectLst/>
                <a:latin typeface="-apple-system"/>
              </a:rPr>
              <a:t>При успешной отправке заявки отображается статус </a:t>
            </a:r>
            <a:r>
              <a:rPr lang="ru-RU" dirty="0" smtClean="0">
                <a:solidFill>
                  <a:srgbClr val="444444"/>
                </a:solidFill>
                <a:latin typeface="-apple-system"/>
              </a:rPr>
              <a:t>«</a:t>
            </a:r>
            <a:r>
              <a:rPr lang="ru-RU" b="0" i="0" dirty="0" smtClean="0">
                <a:solidFill>
                  <a:srgbClr val="444444"/>
                </a:solidFill>
                <a:effectLst/>
                <a:latin typeface="-apple-system"/>
              </a:rPr>
              <a:t>Заявка выгружена»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722021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976845" y="501955"/>
            <a:ext cx="35356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5</a:t>
            </a:r>
            <a:r>
              <a:rPr lang="ru-RU" dirty="0" smtClean="0">
                <a:latin typeface="-apple-system"/>
              </a:rPr>
              <a:t>. Загрузка результатов</a:t>
            </a:r>
            <a:r>
              <a:rPr lang="ru-RU" sz="1600" dirty="0" smtClean="0"/>
              <a:t/>
            </a:r>
            <a:br>
              <a:rPr lang="ru-RU" sz="1600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125992" y="1943752"/>
            <a:ext cx="50476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0" i="0" dirty="0" smtClean="0">
                <a:solidFill>
                  <a:srgbClr val="444444"/>
                </a:solidFill>
                <a:effectLst/>
                <a:latin typeface="-apple-system"/>
              </a:rPr>
              <a:t>Получение результатов по отправленным заявкам производится в ручном режиме</a:t>
            </a:r>
            <a:endParaRPr lang="ru-RU" sz="16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145" y="1534925"/>
            <a:ext cx="6509249" cy="333099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6507" y="3370490"/>
            <a:ext cx="3028950" cy="299085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28803" y="5639192"/>
            <a:ext cx="84682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0" i="0" dirty="0" smtClean="0">
                <a:solidFill>
                  <a:srgbClr val="444444"/>
                </a:solidFill>
                <a:effectLst/>
                <a:latin typeface="-apple-system"/>
              </a:rPr>
              <a:t>При успешной отправке заявки отображается статус </a:t>
            </a:r>
            <a:r>
              <a:rPr lang="ru-RU" dirty="0" smtClean="0">
                <a:solidFill>
                  <a:srgbClr val="444444"/>
                </a:solidFill>
                <a:latin typeface="-apple-system"/>
              </a:rPr>
              <a:t>«</a:t>
            </a:r>
            <a:r>
              <a:rPr lang="ru-RU" b="0" i="0" dirty="0" smtClean="0">
                <a:solidFill>
                  <a:srgbClr val="444444"/>
                </a:solidFill>
                <a:effectLst/>
                <a:latin typeface="-apple-system"/>
              </a:rPr>
              <a:t>Результаты получены»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81153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6155" y="2061891"/>
            <a:ext cx="5771696" cy="278946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52649" y="553385"/>
            <a:ext cx="62052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Помимо структурированного документа результата, в заявке можно посмотреть прикрепленные файлы</a:t>
            </a:r>
            <a:endParaRPr lang="ru-RU" dirty="0"/>
          </a:p>
        </p:txBody>
      </p:sp>
      <p:sp>
        <p:nvSpPr>
          <p:cNvPr id="5" name="Стрелка вниз 4"/>
          <p:cNvSpPr/>
          <p:nvPr/>
        </p:nvSpPr>
        <p:spPr>
          <a:xfrm>
            <a:off x="2760618" y="1348982"/>
            <a:ext cx="687977" cy="52458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3977" y="3456623"/>
            <a:ext cx="6624661" cy="3797618"/>
          </a:xfrm>
          <a:prstGeom prst="rect">
            <a:avLst/>
          </a:prstGeom>
        </p:spPr>
      </p:pic>
      <p:sp>
        <p:nvSpPr>
          <p:cNvPr id="8" name="Стрелка вправо 7"/>
          <p:cNvSpPr/>
          <p:nvPr/>
        </p:nvSpPr>
        <p:spPr>
          <a:xfrm>
            <a:off x="4354286" y="6152606"/>
            <a:ext cx="705394" cy="52686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899023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2649" y="553385"/>
            <a:ext cx="62052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Просмотр прикрепленных файлов также доступен из карты пациента и модуля амбулаторно-поликлинического приема: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503" y="1454604"/>
            <a:ext cx="5171531" cy="270753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6503" y="4707255"/>
            <a:ext cx="3974104" cy="110671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1688" y="1375953"/>
            <a:ext cx="3798863" cy="5306171"/>
          </a:xfrm>
          <a:prstGeom prst="rect">
            <a:avLst/>
          </a:prstGeom>
        </p:spPr>
      </p:pic>
      <p:sp>
        <p:nvSpPr>
          <p:cNvPr id="12" name="Стрелка вниз 11"/>
          <p:cNvSpPr/>
          <p:nvPr/>
        </p:nvSpPr>
        <p:spPr>
          <a:xfrm rot="1807995">
            <a:off x="3349440" y="4207460"/>
            <a:ext cx="409303" cy="54511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>
            <a:off x="5864569" y="4738097"/>
            <a:ext cx="1010195" cy="5225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0109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1531" y="1071342"/>
            <a:ext cx="7946571" cy="5131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50826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529</TotalTime>
  <Words>146</Words>
  <Application>Microsoft Office PowerPoint</Application>
  <PresentationFormat>Широкоэкранный</PresentationFormat>
  <Paragraphs>42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-apple-system</vt:lpstr>
      <vt:lpstr>Arial</vt:lpstr>
      <vt:lpstr>Calibri</vt:lpstr>
      <vt:lpstr>Calibri Light</vt:lpstr>
      <vt:lpstr>inherit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MedicineIT</dc:creator>
  <cp:lastModifiedBy>MedicineIT</cp:lastModifiedBy>
  <cp:revision>23</cp:revision>
  <dcterms:created xsi:type="dcterms:W3CDTF">2025-12-23T13:16:00Z</dcterms:created>
  <dcterms:modified xsi:type="dcterms:W3CDTF">2026-08-10T07:53:01Z</dcterms:modified>
</cp:coreProperties>
</file>