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0" r:id="rId4"/>
    <p:sldId id="258" r:id="rId5"/>
    <p:sldId id="261" r:id="rId6"/>
    <p:sldId id="259" r:id="rId7"/>
    <p:sldId id="257" r:id="rId8"/>
    <p:sldId id="262" r:id="rId9"/>
    <p:sldId id="263" r:id="rId10"/>
    <p:sldId id="267" r:id="rId11"/>
    <p:sldId id="268" r:id="rId12"/>
    <p:sldId id="269" r:id="rId13"/>
    <p:sldId id="266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62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23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2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86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43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75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31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571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70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32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45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91D7A-5D46-43D9-9D39-932B3041EA3B}" type="datetimeFigureOut">
              <a:rPr lang="ru-RU" smtClean="0"/>
              <a:t>15.07.2026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240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docs.medicine-it.ru/link/818#bkmrk-%D0%9E%D1%81%D0%BD%D0%BE%D0%B2%D0%BD%D0%B0%D1%8F-%D0%B8%D0%BD%D1%84%D0%BE%D1%80%D0%BC%D0%B0%D1%86%D0%B8%D1%8F-" TargetMode="External"/><Relationship Id="rId7" Type="http://schemas.openxmlformats.org/officeDocument/2006/relationships/hyperlink" Target="https://docs.medicine-it.ru/link/818#bkmrk-4.3.%C2%A0%C2%A0%C2%A0%C2%A0%C2%A0%C2%A0%C2%A0%C2%A0%C2%A0-%D0%92%D1%8B%D0%B3%D1%80%D1%83%D0%B7" TargetMode="External"/><Relationship Id="rId2" Type="http://schemas.openxmlformats.org/officeDocument/2006/relationships/hyperlink" Target="https://docs.medicine-it.ru/link/818#bkmrk-%D0%A7%D1%82%D0%BE%D0%B1%D1%8B-%D0%BE%D1%82%D0%BA%D1%80%D1%8B%D1%82%D1%8C-%D0%B7%D0%B0%D1%8F%D0%B2%D0%BA%D1%83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cs.medicine-it.ru/link/818#bkmrk-%D0%9F%D0%BE%D1%81%D0%BB%D0%B5-%D0%BF%D1%80%D0%BE%D0%B2%D0%B5%D1%80%D0%BA%D0%B8-%D0%B2%D1%81%D0%B5%D1%85-" TargetMode="External"/><Relationship Id="rId5" Type="http://schemas.openxmlformats.org/officeDocument/2006/relationships/hyperlink" Target="https://docs.medicine-it.ru/books/polzovatelskaia-instrukciia-lis/page/rabota-v-integracionnom-module-vnesnei-laboratorii#bkmrk-5.%C2%A0%C2%A0%C2%A0-%D0%9F%D0%BE%D0%BB%D1%83%D1%87%D0%B5%D0%BD%D0%B8%D0%B5-%D1%80%D0%B5%D0%B7%D1%83" TargetMode="External"/><Relationship Id="rId4" Type="http://schemas.openxmlformats.org/officeDocument/2006/relationships/hyperlink" Target="https://docs.medicine-it.ru/link/818#bkmrk-%D0%97%D0%B0%D1%8F%D0%B2%D0%BA%D0%B0-%D0%BE%D1%82%D0%BA%D1%80%D0%BE%D0%B5%D1%82%D1%81%D1%8F-%D0%BD%D0%B0-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136" y="1778818"/>
            <a:ext cx="9315450" cy="363045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75" y="0"/>
            <a:ext cx="4962525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733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5064" y="1637211"/>
            <a:ext cx="1088571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Основные этапы </a:t>
            </a:r>
          </a:p>
          <a:p>
            <a:pPr algn="ctr"/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для начала работы с интеграцией с внешней лабораторией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Наличие договора об интеграции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Как с Медицина ИТ, так и ЛИС КДЛ Домодедово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Интеграция является дополнительным продуктом, оплачивается отдельно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endParaRPr lang="ru-RU" sz="1600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Получение </a:t>
            </a:r>
            <a:r>
              <a:rPr lang="ru-RU" u="sng" dirty="0" err="1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авторизационных</a:t>
            </a:r>
            <a: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данных</a:t>
            </a:r>
            <a:b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Л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огин и пароль от выделенного организации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ftp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сервера, рабочий пул номеров - выдается КДЛ Домодедово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Настройка интеграции в КСАМУ</a:t>
            </a:r>
            <a:b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интеграции используются справочники, предоставляемые внешней лабораторией. Первичную загрузку справочников осуществляют сотрудники Медицина ИТ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1600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u="sng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Загрузка прайса для услуг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При загрузке справочников КДЛ, конечная стоимость услуги для клиента не заполнена. Тариф можно загрузить, подготовив файл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excel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по соответствующему образцу</a:t>
            </a:r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032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23278" y="221942"/>
            <a:ext cx="10848513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		</a:t>
            </a:r>
            <a:r>
              <a:rPr lang="ru-RU" sz="16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Работа с внешней лабораторией в КСАМУ:</a:t>
            </a:r>
          </a:p>
          <a:p>
            <a:endParaRPr lang="ru-RU" sz="1600" b="1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1. </a:t>
            </a:r>
            <a: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Синхронизация справочников</a:t>
            </a:r>
            <a:b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Получение справочников для работы с интеграцией и обновление уже загруженных, при внесении изменений со стороны ЛИС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2. </a:t>
            </a:r>
            <a: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Создание направления на исследование для лаборатории КДЛ Домодедово в КСАМУ </a:t>
            </a:r>
            <a:b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Направление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на исследование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создаются автоматически при сохранении заказа на платное лечение. Созданные направления попадают в заявку, в рамках одного обращения пациента (случая)</a:t>
            </a:r>
          </a:p>
          <a:p>
            <a:pPr marL="342900" indent="-342900">
              <a:buFont typeface="+mj-lt"/>
              <a:buAutoNum type="arabicPeriod"/>
            </a:pP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3. </a:t>
            </a:r>
            <a: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Обработка заявки, созданной на основании направлений</a:t>
            </a:r>
            <a:r>
              <a:rPr lang="ru-RU" u="sng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u="sng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Созданные заявки необходимо проверить и подтвердить ответственному сотруднику. При проверке необходимо проверить состав заявки, в некоторых случаях выбрать биоматериал и контейнер, если заказ предполагает выбор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4. </a:t>
            </a:r>
            <a: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Печать этикеток с штрих-кодами для направляемых в лабораторию пробирок</a:t>
            </a:r>
            <a:b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После подтверждения корректности заявки печатаются этикетки, для этого рабочее место ответственного сотрудника медицинской организации должно быть оснащено принтером штрих-кодов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5. </a:t>
            </a:r>
            <a: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Выгрузка заявок в лабораторию КДЛ Домодедово</a:t>
            </a:r>
            <a:b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Передача заказа на лабораторные исследования из КСАМУ в ЛИС КДЛ Домодедово.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После отправки заявок в ЛИС в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заказ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нельзя вносить изменения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6. </a:t>
            </a:r>
            <a: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Загрузка результатов</a:t>
            </a:r>
            <a:br>
              <a:rPr lang="ru-RU" sz="1600" u="sng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Результаты загружаются структурированным документом, а также доступны в формате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PDF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на фирменном бланке лаборатории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47483647" y="1854269850"/>
            <a:ext cx="20828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2"/>
              </a:rPr>
              <a:t>открыть заявку во внешнюю лабораторию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3"/>
              </a:rPr>
              <a:t>проверить состав заявки, внести корректировки при необходимости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4"/>
              </a:rPr>
              <a:t>заполнить недостающие данные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ручное заполнение предусмотрено интеграцией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5"/>
              </a:rPr>
              <a:t>распечатать этикетки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не предоставляет внешняя лаборатория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6"/>
              </a:rPr>
              <a:t>подписать заявку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7"/>
              </a:rPr>
              <a:t>выгрузить заявку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во внешнюю лабораторию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47483647" y="1854422250"/>
            <a:ext cx="20828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2"/>
              </a:rPr>
              <a:t>открыть заявку во внешнюю лабораторию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3"/>
              </a:rPr>
              <a:t>проверить состав заявки, внести корректировки при необходимости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4"/>
              </a:rPr>
              <a:t>заполнить недостающие данные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ручное заполнение предусмотрено интеграцией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5"/>
              </a:rPr>
              <a:t>распечатать этикетки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не предоставляет внешняя лаборатория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6"/>
              </a:rPr>
              <a:t>подписать заявку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7"/>
              </a:rPr>
              <a:t>выгрузить заявку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во внешнюю лабораторию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Нашивка 3"/>
          <p:cNvSpPr/>
          <p:nvPr/>
        </p:nvSpPr>
        <p:spPr>
          <a:xfrm>
            <a:off x="402031" y="5732129"/>
            <a:ext cx="301841" cy="29296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>
            <a:off x="339887" y="1799317"/>
            <a:ext cx="301841" cy="29296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366520" y="2799531"/>
            <a:ext cx="301841" cy="29296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366520" y="3755366"/>
            <a:ext cx="301841" cy="29296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402031" y="4724502"/>
            <a:ext cx="301841" cy="29296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Нашивка 14"/>
          <p:cNvSpPr/>
          <p:nvPr/>
        </p:nvSpPr>
        <p:spPr>
          <a:xfrm>
            <a:off x="366520" y="1002541"/>
            <a:ext cx="301841" cy="29296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329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62629" y="248585"/>
            <a:ext cx="35910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1. Синхронизация справочников</a:t>
            </a:r>
            <a:endParaRPr lang="ru-RU" sz="1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052" y="738779"/>
            <a:ext cx="8922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ЛИС КДЛ Домодедово выгружает лабораторные справочники на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FTP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 сервер.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Загрузка справочников происходит при нажатии кнопки в журнале заявок.</a:t>
            </a:r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Периодически, при внесении со стороны ЛИС изменений в справочники, ответственный сотрудник должен синхронизировать справочники. Синхронизация может занимать какое-то время, поэтому лучше производить ее в начале дня или в конце.</a:t>
            </a:r>
            <a:endParaRPr lang="ru-RU" sz="12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769" y="991630"/>
            <a:ext cx="2009775" cy="31432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7052" y="2359599"/>
            <a:ext cx="11562781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При первой синхронизации, в справочнике услуг организации создается папка одноименно с внешней лабораторией, в которой 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будут загружены услуги, сопоставленные со справочником анализов лаборатории. 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2994" y="4517811"/>
            <a:ext cx="2705100" cy="2857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8152" y="1744469"/>
            <a:ext cx="4972050" cy="5905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533" y="3016258"/>
            <a:ext cx="5327671" cy="19251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0494" y="5111009"/>
            <a:ext cx="6372225" cy="16097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31684" y="3543322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Для работы с заказами, в созданные услуги необходимо подгрузить прайс – внести в услуги стоимость. Подготавливается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Excel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 файл 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по образцу и с помощью функции обновления прайса, тариф загружается в услуги</a:t>
            </a:r>
            <a:endParaRPr lang="ru-RU" sz="1200" dirty="0"/>
          </a:p>
        </p:txBody>
      </p:sp>
      <p:sp>
        <p:nvSpPr>
          <p:cNvPr id="14" name="Стрелка вниз 13"/>
          <p:cNvSpPr/>
          <p:nvPr/>
        </p:nvSpPr>
        <p:spPr>
          <a:xfrm rot="16200000">
            <a:off x="7010440" y="692729"/>
            <a:ext cx="215868" cy="864999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158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77955" y="341403"/>
            <a:ext cx="83047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  <a:r>
              <a:rPr lang="ru-RU" sz="1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. Создание направления на исследование для лаборатории КДЛ Домодедово </a:t>
            </a:r>
            <a:endParaRPr lang="ru-RU" sz="1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3508" y="906550"/>
            <a:ext cx="1033218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Оформление заказа (договора) с услугами КДЛ Домодедово. В заказ на оплату добавляются услуги КДЛ ДОМОДЕДОВО</a:t>
            </a:r>
          </a:p>
        </p:txBody>
      </p:sp>
      <p:sp>
        <p:nvSpPr>
          <p:cNvPr id="19" name="Стрелка вниз 18"/>
          <p:cNvSpPr/>
          <p:nvPr/>
        </p:nvSpPr>
        <p:spPr>
          <a:xfrm rot="16999569">
            <a:off x="5292242" y="2402262"/>
            <a:ext cx="354719" cy="67987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3240985">
            <a:off x="5323234" y="3553747"/>
            <a:ext cx="393221" cy="75727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16" y="1293409"/>
            <a:ext cx="4771906" cy="261739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5173" y="4189832"/>
            <a:ext cx="5667519" cy="26106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1264" y="1281951"/>
            <a:ext cx="5799193" cy="267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432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3187" y="904852"/>
            <a:ext cx="670962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Направления создаются автоматически при сохранении заказа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625" y="1574201"/>
            <a:ext cx="3217665" cy="15560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878" y="1814045"/>
            <a:ext cx="5400675" cy="10763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40469" y="3582643"/>
            <a:ext cx="75105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На основании направлений, при сохранении заказа создаются заявки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6200000">
            <a:off x="4835903" y="1739767"/>
            <a:ext cx="393221" cy="874447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9494" y="4192087"/>
            <a:ext cx="5951535" cy="19817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202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02409" y="481790"/>
            <a:ext cx="65216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3</a:t>
            </a:r>
            <a:r>
              <a:rPr lang="ru-RU" sz="1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. Обработка заявок, созданных </a:t>
            </a:r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на основании </a:t>
            </a:r>
            <a:r>
              <a:rPr lang="ru-RU" sz="1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направлений</a:t>
            </a:r>
            <a:endParaRPr lang="ru-RU" sz="1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7885" y="1368382"/>
            <a:ext cx="104492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Заявки в журнале сортируются по статусу документа:</a:t>
            </a:r>
          </a:p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обработанные 	необработанные (в очереди)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8244" y="3621983"/>
            <a:ext cx="56083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Для отправки заявки, необходимо проверить ее корректность </a:t>
            </a:r>
          </a:p>
          <a:p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- заполнение дополнительной информации</a:t>
            </a:r>
          </a:p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- проверка биоматериала</a:t>
            </a:r>
          </a:p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- выбор контейнеров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- печатать этикеток с ш/к для пробирок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5475" y="1032582"/>
            <a:ext cx="5057335" cy="168403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563" y="3295432"/>
            <a:ext cx="5224995" cy="28827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1731" y="2014713"/>
            <a:ext cx="571500" cy="733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0958" y="2014713"/>
            <a:ext cx="514350" cy="7334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628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06" y="288877"/>
            <a:ext cx="874340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4. Печать этикеток с штрих-кодами для направляемых в лабораторию пробирок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400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4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4206" y="736357"/>
            <a:ext cx="83855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Э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тикетки генерируются в 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МИС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КСАМУ, их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можно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 распечатать,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нажав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в заявке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кнопку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"Печать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"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и выбрав нужную печатную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форму: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2480" y="1199033"/>
            <a:ext cx="3728875" cy="3055143"/>
          </a:xfrm>
          <a:prstGeom prst="rect">
            <a:avLst/>
          </a:prstGeom>
        </p:spPr>
      </p:pic>
      <p:sp>
        <p:nvSpPr>
          <p:cNvPr id="6" name="Стрелка вниз 5"/>
          <p:cNvSpPr/>
          <p:nvPr/>
        </p:nvSpPr>
        <p:spPr>
          <a:xfrm rot="14925581">
            <a:off x="7253084" y="2596703"/>
            <a:ext cx="393221" cy="874447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4957" y="4564168"/>
            <a:ext cx="4791075" cy="1924050"/>
          </a:xfrm>
          <a:prstGeom prst="rect">
            <a:avLst/>
          </a:prstGeom>
        </p:spPr>
      </p:pic>
      <p:sp>
        <p:nvSpPr>
          <p:cNvPr id="9" name="Стрелка вниз 8"/>
          <p:cNvSpPr/>
          <p:nvPr/>
        </p:nvSpPr>
        <p:spPr>
          <a:xfrm rot="2485062">
            <a:off x="9540478" y="4112233"/>
            <a:ext cx="260034" cy="502086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753" y="1698060"/>
            <a:ext cx="6368108" cy="375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1153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3866" y="30807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5. Выгрузка заявок в лабораторию КДЛ Домодедово</a:t>
            </a:r>
            <a:endParaRPr lang="ru-RU" sz="1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1019" y="1054904"/>
            <a:ext cx="9048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Для выгрузки подписанных заявок необходимо в журнале заявок во внешнюю лабораторию нажать кнопку «Заполнить» и в открывшемся списке выбрать пункт «Выгрузка заявок»: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991475" y="2333868"/>
            <a:ext cx="38957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В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ыгружаются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только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обработанные (подписанные)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заявки и только те, которые отображаются по установленным в журнале фильтрам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019" y="1789188"/>
            <a:ext cx="7460456" cy="210502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26545" y="449572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Результат отправки заявки отображается в столбце «Статус обработки»</a:t>
            </a:r>
            <a:b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Корректно отправленная заявка будет со статусом обработки «Заявка выгружена».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050" y="4146838"/>
            <a:ext cx="1466850" cy="10096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86675" y="5910259"/>
            <a:ext cx="53799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Также выгруженной заявке будет присвоен статус «Отправлен»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4453" y="5672908"/>
            <a:ext cx="695325" cy="10287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9902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97084" y="461962"/>
            <a:ext cx="26981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Verdana" panose="020B0604030504040204" pitchFamily="34" charset="0"/>
                <a:ea typeface="Verdana" panose="020B0604030504040204" pitchFamily="34" charset="0"/>
              </a:rPr>
              <a:t>6. Загрузка результатов</a:t>
            </a:r>
            <a:endParaRPr lang="ru-RU" sz="1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53985" y="1515089"/>
            <a:ext cx="44276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	Получение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результатов по отправленным заявкам производится в ручном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режиме. Для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этого в журнале заявок необходимо нажать кнопку «Заполнить» и в открывшемся списке выбрать пункт «Загрузка результатов»: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654" y="1252914"/>
            <a:ext cx="6276975" cy="17006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95504" y="4209441"/>
            <a:ext cx="52918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Статус обработки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заявки изменится на «Результаты получены»</a:t>
            </a:r>
            <a:endParaRPr lang="ru-RU" sz="1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4417" y="3823678"/>
            <a:ext cx="1609725" cy="7715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69514" y="5166387"/>
            <a:ext cx="45897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А также появится отметка в поле «Результат получен»</a:t>
            </a:r>
            <a:endParaRPr lang="ru-RU" sz="1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8205" y="5092958"/>
            <a:ext cx="98107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0306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38250" y="661987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Результат можно посмотреть и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распечатать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стандартным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способом, так как при загрузке результатов создаются  протоколы лабораторных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исследований: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В журнале результатов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В модуле амбулаторно-поликлинического приема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В истории болезни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775" y="2419350"/>
            <a:ext cx="622935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941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725" y="0"/>
            <a:ext cx="3592276" cy="9239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4400" y="4619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Также, лаборатория КДЛ Домодедово отправляет результаты в формате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pdf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 на своем фирменном бланке</a:t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Прикрепленные файлы можно просмотреть и распечатать: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38" y="1595437"/>
            <a:ext cx="6493523" cy="3281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8387" y="2409825"/>
            <a:ext cx="5911471" cy="370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223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531" y="1071342"/>
            <a:ext cx="7946571" cy="51318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850" y="147417"/>
            <a:ext cx="3592276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5082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1884</TotalTime>
  <Words>240</Words>
  <Application>Microsoft Office PowerPoint</Application>
  <PresentationFormat>Широкоэкранный</PresentationFormat>
  <Paragraphs>72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-apple-system</vt:lpstr>
      <vt:lpstr>Arial</vt:lpstr>
      <vt:lpstr>Calibri</vt:lpstr>
      <vt:lpstr>Calibri Light</vt:lpstr>
      <vt:lpstr>inherit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MedicineIT</dc:creator>
  <cp:lastModifiedBy>MedicineIT</cp:lastModifiedBy>
  <cp:revision>88</cp:revision>
  <dcterms:created xsi:type="dcterms:W3CDTF">2025-12-23T13:16:00Z</dcterms:created>
  <dcterms:modified xsi:type="dcterms:W3CDTF">2026-07-15T10:37:13Z</dcterms:modified>
</cp:coreProperties>
</file>